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4" r:id="rId2"/>
    <p:sldId id="364" r:id="rId3"/>
    <p:sldId id="392" r:id="rId4"/>
    <p:sldId id="393" r:id="rId5"/>
    <p:sldId id="394" r:id="rId6"/>
    <p:sldId id="299" r:id="rId7"/>
    <p:sldId id="322" r:id="rId8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49" d="100"/>
          <a:sy n="149" d="100"/>
        </p:scale>
        <p:origin x="126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студенческой научно-исследовательской лаборатории социально-правовых исследований</a:t>
            </a:r>
            <a:br>
              <a:rPr lang="ru-RU" sz="1800" b="0" dirty="0" smtClean="0"/>
            </a:b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Васильева Наталья Викторовна</a:t>
            </a:r>
          </a:p>
          <a:p>
            <a:r>
              <a:rPr lang="ru-RU" dirty="0"/>
              <a:t>д</a:t>
            </a:r>
            <a:r>
              <a:rPr lang="ru-RU" dirty="0" smtClean="0"/>
              <a:t>октор юридических наук, доцент, профессор кафедры предпринимательского и финансового права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Развивать научно-исследовательскую работу обучающихся и способствовать совершенствованию образовательного процесса путем привлечения обучающихся БГУ к самостоятельной научной и практической деятельности, проектному обучению в процессе подготовки курсовых работ, выпускных квалификационных работ, прохождение практической подготовки, выполнение научно-исследовательских работ и проектов по заказу внешних организаций на общественных началах, за счет бюджетных ассигнований бюджетов различного уровня, средств грантов, по договорам выполнения НИР с организациями, благотворительных взносов, иных источников не запрещенных законодательством РФ, по заказу ректората, Институтов/факультета, кафедр за счет средств БГУ.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AutoNum type="arabicPeriod"/>
            </a:pPr>
            <a:r>
              <a:rPr lang="ru-RU" dirty="0" smtClean="0"/>
              <a:t>Развивать </a:t>
            </a:r>
            <a:r>
              <a:rPr lang="ru-RU" dirty="0" err="1" smtClean="0"/>
              <a:t>грантовую</a:t>
            </a:r>
            <a:r>
              <a:rPr lang="ru-RU" dirty="0" smtClean="0"/>
              <a:t> активность обучающихся, осуществлять отбор и представление студентов для участия в конкурсах;</a:t>
            </a:r>
          </a:p>
          <a:p>
            <a:pPr algn="just">
              <a:buAutoNum type="arabicPeriod"/>
            </a:pPr>
            <a:r>
              <a:rPr lang="ru-RU" dirty="0" smtClean="0"/>
              <a:t>Организовывать внутриуниверситетские конкурсы грантов, олимпиады и конкурсы студенческих научно-исследовательских работ, студенческие научные конференции и семинары;</a:t>
            </a:r>
          </a:p>
          <a:p>
            <a:pPr algn="just">
              <a:buAutoNum type="arabicPeriod"/>
            </a:pPr>
            <a:r>
              <a:rPr lang="ru-RU" dirty="0" smtClean="0"/>
              <a:t>Создавать внутриуниверситетские службы занятости студентов в научно-технической сфере;</a:t>
            </a:r>
          </a:p>
          <a:p>
            <a:pPr algn="just">
              <a:buAutoNum type="arabicPeriod"/>
            </a:pPr>
            <a:r>
              <a:rPr lang="ru-RU" dirty="0" smtClean="0"/>
              <a:t>Осуществлять на конкурсной основе и выдвижение наиболее одаренных студентов и молодых ученых на соискание государственных научных стипендий;</a:t>
            </a:r>
          </a:p>
          <a:p>
            <a:pPr algn="just">
              <a:buAutoNum type="arabicPeriod"/>
            </a:pPr>
            <a:r>
              <a:rPr lang="ru-RU" dirty="0" smtClean="0"/>
              <a:t>Рекомендовать ученому совету кандидатуры студентов, проявивших себя в научной работе, на получение стипендий из фондов БГУ и других источников;</a:t>
            </a:r>
          </a:p>
          <a:p>
            <a:pPr algn="just">
              <a:buAutoNum type="arabicPeriod"/>
            </a:pPr>
            <a:r>
              <a:rPr lang="ru-RU" dirty="0" smtClean="0"/>
              <a:t>Стимулировать публикационную активность обучающихся и научно-техническое творчество, в том числе регистрацию результатов интеллектуальной деятельности (РИД);</a:t>
            </a:r>
          </a:p>
          <a:p>
            <a:pPr algn="just">
              <a:buAutoNum type="arabicPeriod"/>
            </a:pPr>
            <a:r>
              <a:rPr lang="ru-RU" dirty="0" smtClean="0"/>
              <a:t>Осуществлять информирование обучающихся по тематике и направлениям исследований, проводимых БГУ и пр.;</a:t>
            </a:r>
          </a:p>
          <a:p>
            <a:pPr algn="just">
              <a:buAutoNum type="arabicPeriod"/>
            </a:pPr>
            <a:r>
              <a:rPr lang="ru-RU" dirty="0" smtClean="0"/>
              <a:t>Организовывать практическую подготовку обучающихся, в том числе прохождение всех видов и типов практик в соответствии с федеральными государственными образовательными стандартами и учебными планами по основным образовательным программам.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4897016" cy="309562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       Руководитель Васильева Наталья Викторовна доктор юридических наук, доцент, профессор кафедры предпринимательского и финансового права, проректор по учебной работе Байкальского государственного университета </a:t>
            </a:r>
            <a:br>
              <a:rPr lang="ru-RU" dirty="0" smtClean="0"/>
            </a:br>
            <a:r>
              <a:rPr lang="en-US" dirty="0" smtClean="0"/>
              <a:t> </a:t>
            </a:r>
            <a:r>
              <a:rPr lang="ru-RU" dirty="0" smtClean="0"/>
              <a:t>В состав студенческой научно-исследовательской лаборатории могут входить постоянные и временные секции, коллективы, группы и другие объединения, необходимые для выполнения работ и организуемые в соответствии с научными направлениями и функциями, возлагаемыми на них, а также в зависимости от источников привлеченного финансирования.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541" y="1560162"/>
            <a:ext cx="3521994" cy="29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AutoNum type="arabicPeriod"/>
            </a:pPr>
            <a:r>
              <a:rPr lang="ru-RU" dirty="0" smtClean="0"/>
              <a:t>Проведение Всероссийской научно-практической конференции «</a:t>
            </a:r>
            <a:r>
              <a:rPr lang="en-US" dirty="0" smtClean="0"/>
              <a:t>IV</a:t>
            </a:r>
            <a:r>
              <a:rPr lang="ru-RU" dirty="0" smtClean="0"/>
              <a:t> Байкальские юридические чтения» 15 апреля 2023 г</a:t>
            </a:r>
            <a:r>
              <a:rPr lang="ru-RU" dirty="0" smtClean="0"/>
              <a:t>.</a:t>
            </a:r>
            <a:endParaRPr lang="ru-RU" dirty="0" smtClean="0"/>
          </a:p>
          <a:p>
            <a:pPr algn="just">
              <a:buFont typeface="Arial" pitchFamily="34" charset="0"/>
              <a:buAutoNum type="arabicPeriod"/>
            </a:pPr>
            <a:r>
              <a:rPr lang="ru-RU" dirty="0"/>
              <a:t>Проведение внутриуниверситетской студенческой научной конференции «Особенности нормативно-правового регулирования правоохранительной деятельности таможенных органов с целью обеспечения экономической и национальной безопасности России</a:t>
            </a:r>
            <a:r>
              <a:rPr lang="ru-RU" dirty="0" smtClean="0"/>
              <a:t>» 04 декабря 2023 г</a:t>
            </a:r>
            <a:r>
              <a:rPr lang="ru-RU" dirty="0" smtClean="0"/>
              <a:t>.</a:t>
            </a:r>
            <a:endParaRPr lang="ru-RU" dirty="0"/>
          </a:p>
          <a:p>
            <a:pPr algn="just">
              <a:buAutoNum type="arabicPeriod"/>
            </a:pPr>
            <a:r>
              <a:rPr lang="ru-RU" dirty="0" smtClean="0"/>
              <a:t>Подготовка победителя регионального этапа конкурса научных работ, посвящённых истории образования, </a:t>
            </a:r>
            <a:r>
              <a:rPr lang="ru-RU" dirty="0" smtClean="0"/>
              <a:t>развития и </a:t>
            </a:r>
            <a:r>
              <a:rPr lang="ru-RU" dirty="0" smtClean="0"/>
              <a:t>современной деятельности института судебных приставов в России и зарубежных странах, в номинации «Актуальные вопросы исполнительного производства» 2022 г</a:t>
            </a:r>
            <a:r>
              <a:rPr lang="ru-RU" dirty="0" smtClean="0"/>
              <a:t>.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Проведение </a:t>
            </a:r>
            <a:r>
              <a:rPr lang="ru-RU" dirty="0" err="1" smtClean="0"/>
              <a:t>воркшопа</a:t>
            </a:r>
            <a:r>
              <a:rPr lang="ru-RU" dirty="0" smtClean="0"/>
              <a:t> по корпоративному праву «Физические лица знатоки юридических лиц</a:t>
            </a:r>
            <a:r>
              <a:rPr lang="ru-RU" dirty="0" smtClean="0"/>
              <a:t>»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Проведение ежегодной внутриуниверситетской олимпиады, конкурса эссе по </a:t>
            </a:r>
            <a:r>
              <a:rPr lang="ru-RU" dirty="0"/>
              <a:t>п</a:t>
            </a:r>
            <a:r>
              <a:rPr lang="ru-RU" dirty="0" smtClean="0"/>
              <a:t>редпринимательскому </a:t>
            </a:r>
            <a:r>
              <a:rPr lang="ru-RU" dirty="0" smtClean="0"/>
              <a:t>праву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Проведение ежегодной внутриуниверситетской олимпиады по финансовому </a:t>
            </a:r>
            <a:r>
              <a:rPr lang="ru-RU" dirty="0" smtClean="0"/>
              <a:t>праву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Проведение ежегодного межвузовского круглого стола по налоговому праву на тему: «Защита прав налогоплательщиков</a:t>
            </a:r>
            <a:r>
              <a:rPr lang="ru-RU" dirty="0" smtClean="0"/>
              <a:t>»</a:t>
            </a:r>
          </a:p>
          <a:p>
            <a:pPr algn="just">
              <a:buAutoNum type="arabicPeriod"/>
            </a:pPr>
            <a:r>
              <a:rPr lang="ru-RU" dirty="0" smtClean="0"/>
              <a:t>Проведение практической подготовки студентов и магистрантов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Получение студентами именных стипендий губернатора Иркутской </a:t>
            </a:r>
            <a:r>
              <a:rPr lang="ru-RU" dirty="0" smtClean="0"/>
              <a:t>области</a:t>
            </a:r>
            <a:endParaRPr lang="ru-RU" dirty="0" smtClean="0"/>
          </a:p>
          <a:p>
            <a:pPr algn="just">
              <a:buAutoNum type="arabicPeriod"/>
            </a:pPr>
            <a:r>
              <a:rPr lang="ru-RU" dirty="0" smtClean="0"/>
              <a:t>Получение студентами именных стипендий мэра города Иркутска.</a:t>
            </a:r>
          </a:p>
          <a:p>
            <a:pPr algn="just">
              <a:buAutoNum type="arabicPeriod"/>
            </a:pPr>
            <a:endParaRPr lang="ru-RU" dirty="0"/>
          </a:p>
          <a:p>
            <a:pPr algn="just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6408712" cy="720080"/>
          </a:xfrm>
        </p:spPr>
        <p:txBody>
          <a:bodyPr/>
          <a:lstStyle/>
          <a:p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dirty="0" smtClean="0"/>
              <a:t>(за последние 3 года, либо с момента создания)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07504" y="915566"/>
            <a:ext cx="4680520" cy="360040"/>
          </a:xfrm>
        </p:spPr>
        <p:txBody>
          <a:bodyPr/>
          <a:lstStyle/>
          <a:p>
            <a:r>
              <a:rPr lang="ru-RU" sz="1200" dirty="0" smtClean="0"/>
              <a:t>1.Отбор и представление студентов для участия в научных </a:t>
            </a:r>
            <a:r>
              <a:rPr lang="ru-RU" sz="1200" dirty="0" smtClean="0"/>
              <a:t>конкурсах</a:t>
            </a:r>
            <a:endParaRPr lang="ru-RU" sz="1200" dirty="0" smtClean="0"/>
          </a:p>
          <a:p>
            <a:r>
              <a:rPr lang="ru-RU" sz="1200" dirty="0" smtClean="0"/>
              <a:t>2. </a:t>
            </a:r>
            <a:r>
              <a:rPr lang="ru-RU" sz="1200" dirty="0" err="1" smtClean="0"/>
              <a:t>Грантовая</a:t>
            </a:r>
            <a:r>
              <a:rPr lang="ru-RU" sz="1200" dirty="0" smtClean="0"/>
              <a:t> активность </a:t>
            </a:r>
            <a:r>
              <a:rPr lang="ru-RU" sz="1200" dirty="0" smtClean="0"/>
              <a:t>обучающихся</a:t>
            </a:r>
            <a:endParaRPr lang="ru-RU" sz="1200" dirty="0" smtClean="0"/>
          </a:p>
          <a:p>
            <a:r>
              <a:rPr lang="ru-RU" sz="1200" dirty="0" smtClean="0"/>
              <a:t>3. Организация внутриуниверситетских конкурсов </a:t>
            </a:r>
            <a:r>
              <a:rPr lang="ru-RU" sz="1200" dirty="0" smtClean="0"/>
              <a:t>грантов</a:t>
            </a:r>
            <a:endParaRPr lang="ru-RU" sz="1200" dirty="0" smtClean="0"/>
          </a:p>
          <a:p>
            <a:r>
              <a:rPr lang="ru-RU" sz="1200" dirty="0" smtClean="0"/>
              <a:t>4. Организация олимпиад и конкурсов студенческих научно-исследовательских </a:t>
            </a:r>
            <a:r>
              <a:rPr lang="ru-RU" sz="1200" dirty="0" smtClean="0"/>
              <a:t>работ</a:t>
            </a:r>
            <a:endParaRPr lang="ru-RU" sz="1200" dirty="0" smtClean="0"/>
          </a:p>
          <a:p>
            <a:r>
              <a:rPr lang="ru-RU" sz="1200" dirty="0" smtClean="0"/>
              <a:t>5. Организация студенческих научных конференций и </a:t>
            </a:r>
            <a:r>
              <a:rPr lang="ru-RU" sz="1200" dirty="0" smtClean="0"/>
              <a:t>семинаров</a:t>
            </a:r>
            <a:endParaRPr lang="ru-RU" sz="1200" dirty="0" smtClean="0"/>
          </a:p>
          <a:p>
            <a:r>
              <a:rPr lang="ru-RU" sz="1200" dirty="0"/>
              <a:t>6</a:t>
            </a:r>
            <a:r>
              <a:rPr lang="ru-RU" sz="1200" dirty="0" smtClean="0"/>
              <a:t>. Повышение публикационной активности обучающихся;</a:t>
            </a:r>
          </a:p>
          <a:p>
            <a:r>
              <a:rPr lang="ru-RU" sz="1200" dirty="0" smtClean="0"/>
              <a:t>7. Выдвижение одаренных студентов и молодых ученых на соискание научных </a:t>
            </a:r>
            <a:r>
              <a:rPr lang="ru-RU" sz="1200" dirty="0" smtClean="0"/>
              <a:t>стипендий</a:t>
            </a:r>
          </a:p>
          <a:p>
            <a:r>
              <a:rPr lang="ru-RU" sz="1200" dirty="0" smtClean="0"/>
              <a:t>8. Практическая подготовка обучающихся.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10410</TotalTime>
  <Words>501</Words>
  <Application>Microsoft Office PowerPoint</Application>
  <PresentationFormat>Экран (16:9)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Хабдаев Александр Максимович</cp:lastModifiedBy>
  <cp:revision>426</cp:revision>
  <cp:lastPrinted>2022-06-06T08:49:15Z</cp:lastPrinted>
  <dcterms:created xsi:type="dcterms:W3CDTF">2019-04-08T11:18:29Z</dcterms:created>
  <dcterms:modified xsi:type="dcterms:W3CDTF">2023-12-25T03:28:11Z</dcterms:modified>
</cp:coreProperties>
</file>